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89" r:id="rId2"/>
    <p:sldId id="272" r:id="rId3"/>
    <p:sldId id="290" r:id="rId4"/>
    <p:sldId id="259" r:id="rId5"/>
    <p:sldId id="260" r:id="rId6"/>
    <p:sldId id="298" r:id="rId7"/>
    <p:sldId id="262" r:id="rId8"/>
    <p:sldId id="263" r:id="rId9"/>
    <p:sldId id="284" r:id="rId10"/>
    <p:sldId id="281" r:id="rId11"/>
    <p:sldId id="297" r:id="rId12"/>
    <p:sldId id="280" r:id="rId13"/>
    <p:sldId id="283" r:id="rId14"/>
    <p:sldId id="269" r:id="rId15"/>
    <p:sldId id="275" r:id="rId16"/>
    <p:sldId id="270" r:id="rId17"/>
    <p:sldId id="276" r:id="rId18"/>
    <p:sldId id="271" r:id="rId19"/>
    <p:sldId id="277" r:id="rId20"/>
    <p:sldId id="274" r:id="rId21"/>
    <p:sldId id="278" r:id="rId22"/>
    <p:sldId id="285" r:id="rId23"/>
    <p:sldId id="286" r:id="rId24"/>
    <p:sldId id="287" r:id="rId25"/>
    <p:sldId id="293" r:id="rId26"/>
    <p:sldId id="288" r:id="rId27"/>
    <p:sldId id="266" r:id="rId28"/>
    <p:sldId id="267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110136-D794-88BF-1A3F-1702564E7F8F}" name="CHHEJOM.SHERPA@baruchmail.cuny.edu" initials="CH" userId="S::chhejom.sherpa@baruchmail.cuny.edu::c52ed8f4-af50-409e-a8cf-e9df8373bc09" providerId="AD"/>
  <p188:author id="{8333EF9A-13C5-0918-032A-B051AAD52996}" name="BALAKUMARAN.KANNAN@baruchmail.cuny.edu" initials="BA" userId="S::balakumaran.kannan@baruchmail.cuny.edu::bf5505c0-c624-460c-9485-31f5387723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B99"/>
    <a:srgbClr val="D14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ADCEF-F506-0153-6AF6-EC295C3F4FB8}" v="8" dt="2022-12-10T20:36:08.404"/>
    <p1510:client id="{1CB54F7B-6F79-A855-A65D-7ED141A2234A}" v="77" dt="2022-12-08T00:51:20.754"/>
    <p1510:client id="{23D4EF13-B1BA-B1D9-714D-077DC232EC03}" v="216" dt="2022-12-10T20:34:58.371"/>
    <p1510:client id="{3C16B233-1DD9-F805-4578-8E1B538A47E9}" v="16" dt="2022-12-10T20:16:25.388"/>
    <p1510:client id="{5B0DC30E-4CE8-A1A2-4A12-040811FC6A0D}" v="7" dt="2022-12-08T00:24:56.439"/>
    <p1510:client id="{5DAC5FEA-EAEF-DD55-6A45-0636B8ABED63}" v="6" dt="2022-12-10T20:15:27.996"/>
    <p1510:client id="{6BE06F57-4593-A6B4-638B-CBEBFFACD6F4}" v="122" dt="2022-12-07T05:26:17.591"/>
    <p1510:client id="{78EA9A87-7EA2-4ED4-B728-A26C4F2A0366}" v="6" dt="2022-12-08T22:29:24.465"/>
    <p1510:client id="{B91F9328-F02C-528A-2B7F-6F8348F8B4B7}" v="22" dt="2022-12-07T04:56:23.122"/>
    <p1510:client id="{B98D649F-A012-FC0C-2D9C-3FC9155145AB}" v="16" dt="2022-12-09T04:25:08.378"/>
    <p1510:client id="{D81575FA-194F-2A1A-CED2-36697650BBBC}" v="153" dt="2022-12-10T20:19:54.784"/>
    <p1510:client id="{E0899477-5053-EFE6-59D5-0555B997CD5D}" v="87" dt="2022-12-09T04:36:31.858"/>
    <p1510:client id="{E22BAA4D-C545-EF4E-AA45-ED475787B77B}" v="73" dt="2022-12-08T00:51:50.656"/>
    <p1510:client id="{E23F2ED1-DE20-8CC2-6D65-8727B186F56A}" v="385" dt="2022-12-09T04:31:57.105"/>
    <p1510:client id="{EC27EA05-1238-D9D2-0170-464D729E655D}" v="4" dt="2022-12-15T22:24:21.370"/>
    <p1510:client id="{EC9C2D47-ADC3-E929-C3B4-80A3B7E15103}" v="2" dt="2022-12-07T04:51:08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8CE08-151A-834E-8A42-916BC95A6AC8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F9D65-E557-F34E-BD45-510191712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46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 #3C4B99</a:t>
            </a:r>
          </a:p>
          <a:p>
            <a:r>
              <a:rPr lang="en-US">
                <a:cs typeface="Calibri"/>
              </a:rPr>
              <a:t>#D14A2B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9D65-E557-F34E-BD45-510191712A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3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9D65-E557-F34E-BD45-510191712A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24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9D65-E557-F34E-BD45-510191712A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85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visit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9D65-E557-F34E-BD45-510191712A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2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9D65-E557-F34E-BD45-510191712A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2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Bala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9D65-E557-F34E-BD45-510191712A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18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miguel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9D65-E557-F34E-BD45-510191712A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2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matthew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9D65-E557-F34E-BD45-510191712A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0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9D65-E557-F34E-BD45-510191712A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6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video" Target="NULL" TargetMode="Externa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3E8B44EB-AA6F-461F-B1DF-FA849C43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02185" y="-1310890"/>
            <a:ext cx="6005181" cy="1566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B63D3-2F22-944F-611C-A007D8F09120}"/>
              </a:ext>
            </a:extLst>
          </p:cNvPr>
          <p:cNvSpPr txBox="1"/>
          <p:nvPr/>
        </p:nvSpPr>
        <p:spPr>
          <a:xfrm>
            <a:off x="12870660" y="6863151"/>
            <a:ext cx="3860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CIS9340 </a:t>
            </a:r>
            <a:endParaRPr lang="en-US"/>
          </a:p>
          <a:p>
            <a:pPr algn="ctr"/>
            <a:r>
              <a:rPr lang="en-US">
                <a:ea typeface="+mn-lt"/>
                <a:cs typeface="+mn-lt"/>
              </a:rPr>
              <a:t>Principles of Database Management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80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999758-1887-B811-F8E6-91ACBC0E990E}"/>
              </a:ext>
            </a:extLst>
          </p:cNvPr>
          <p:cNvSpPr/>
          <p:nvPr/>
        </p:nvSpPr>
        <p:spPr>
          <a:xfrm>
            <a:off x="-1" y="16212"/>
            <a:ext cx="1601082" cy="683368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BF19311-7593-7BA0-F32E-7FB93B827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4178" y="206303"/>
            <a:ext cx="8818551" cy="645196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3F4117-FBB8-0B14-FA2D-9B75F8AAF714}"/>
              </a:ext>
            </a:extLst>
          </p:cNvPr>
          <p:cNvSpPr txBox="1"/>
          <p:nvPr/>
        </p:nvSpPr>
        <p:spPr>
          <a:xfrm rot="16200000">
            <a:off x="-2608405" y="3047617"/>
            <a:ext cx="68178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D14A2B"/>
                </a:solidFill>
                <a:cs typeface="Calibri"/>
              </a:rPr>
              <a:t>ACCOUNT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076672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63FD73-2E93-B591-C5A0-3DFEED369484}"/>
              </a:ext>
            </a:extLst>
          </p:cNvPr>
          <p:cNvSpPr/>
          <p:nvPr/>
        </p:nvSpPr>
        <p:spPr>
          <a:xfrm>
            <a:off x="10586935" y="-1"/>
            <a:ext cx="1601082" cy="683368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453E7-7F3A-B9E0-3F5B-41D5F6265903}"/>
              </a:ext>
            </a:extLst>
          </p:cNvPr>
          <p:cNvSpPr txBox="1"/>
          <p:nvPr/>
        </p:nvSpPr>
        <p:spPr>
          <a:xfrm rot="5400000">
            <a:off x="7925973" y="3023076"/>
            <a:ext cx="6935095" cy="79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D14A2B"/>
                </a:solidFill>
                <a:cs typeface="Calibri"/>
              </a:rPr>
              <a:t>PATIENT</a:t>
            </a: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149C858B-9796-99E1-235C-FE2CD93CD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254" y="63500"/>
            <a:ext cx="9933998" cy="6704013"/>
          </a:xfrm>
        </p:spPr>
      </p:pic>
    </p:spTree>
    <p:extLst>
      <p:ext uri="{BB962C8B-B14F-4D97-AF65-F5344CB8AC3E}">
        <p14:creationId xmlns:p14="http://schemas.microsoft.com/office/powerpoint/2010/main" val="272260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8B602AA-C0A2-55ED-C209-2905D7F1C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6557" y="304298"/>
            <a:ext cx="9809417" cy="625099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7F56E9-AA37-AE0A-6300-A64F8E62C5C6}"/>
              </a:ext>
            </a:extLst>
          </p:cNvPr>
          <p:cNvSpPr/>
          <p:nvPr/>
        </p:nvSpPr>
        <p:spPr>
          <a:xfrm>
            <a:off x="-1" y="16212"/>
            <a:ext cx="1601082" cy="683368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998A-B07C-D451-693F-F26B67B41124}"/>
              </a:ext>
            </a:extLst>
          </p:cNvPr>
          <p:cNvSpPr txBox="1"/>
          <p:nvPr/>
        </p:nvSpPr>
        <p:spPr>
          <a:xfrm rot="16200000">
            <a:off x="-2609828" y="3064684"/>
            <a:ext cx="681171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D14A2B"/>
                </a:solidFill>
                <a:cs typeface="Calibri"/>
              </a:rPr>
              <a:t>VISIT</a:t>
            </a:r>
          </a:p>
        </p:txBody>
      </p:sp>
    </p:spTree>
    <p:extLst>
      <p:ext uri="{BB962C8B-B14F-4D97-AF65-F5344CB8AC3E}">
        <p14:creationId xmlns:p14="http://schemas.microsoft.com/office/powerpoint/2010/main" val="2440540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63FD73-2E93-B591-C5A0-3DFEED369484}"/>
              </a:ext>
            </a:extLst>
          </p:cNvPr>
          <p:cNvSpPr/>
          <p:nvPr/>
        </p:nvSpPr>
        <p:spPr>
          <a:xfrm>
            <a:off x="10586935" y="-1"/>
            <a:ext cx="1601082" cy="683368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782E8E2-7441-ED83-40F7-5ADD6C256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6140" y="68411"/>
            <a:ext cx="8840153" cy="66923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453E7-7F3A-B9E0-3F5B-41D5F6265903}"/>
              </a:ext>
            </a:extLst>
          </p:cNvPr>
          <p:cNvSpPr txBox="1"/>
          <p:nvPr/>
        </p:nvSpPr>
        <p:spPr>
          <a:xfrm rot="5400000">
            <a:off x="7925973" y="3023076"/>
            <a:ext cx="6935095" cy="79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D14A2B"/>
                </a:solidFill>
                <a:cs typeface="Calibri"/>
              </a:rPr>
              <a:t>PAYMENT</a:t>
            </a:r>
          </a:p>
        </p:txBody>
      </p:sp>
    </p:spTree>
    <p:extLst>
      <p:ext uri="{BB962C8B-B14F-4D97-AF65-F5344CB8AC3E}">
        <p14:creationId xmlns:p14="http://schemas.microsoft.com/office/powerpoint/2010/main" val="2176361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1EBB0-4A05-2A23-B146-0F3AA075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958"/>
            <a:ext cx="10717763" cy="1325563"/>
          </a:xfrm>
        </p:spPr>
        <p:txBody>
          <a:bodyPr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b="1">
                <a:solidFill>
                  <a:srgbClr val="D14A2B"/>
                </a:solidFill>
                <a:cs typeface="Calibri Light"/>
              </a:rPr>
              <a:t>Lookup patient and their health insurance details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5C01-4F9B-36D7-23E6-B0501FD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5175"/>
            <a:ext cx="10727266" cy="4480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p.fname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err="1">
                <a:ea typeface="+mn-lt"/>
                <a:cs typeface="+mn-lt"/>
              </a:rPr>
              <a:t>PatientFirstName</a:t>
            </a:r>
            <a:r>
              <a:rPr lang="en-US">
                <a:ea typeface="+mn-lt"/>
                <a:cs typeface="+mn-lt"/>
              </a:rPr>
              <a:t>,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</a:t>
            </a:r>
            <a:r>
              <a:rPr lang="en-US" err="1">
                <a:ea typeface="+mn-lt"/>
                <a:cs typeface="+mn-lt"/>
              </a:rPr>
              <a:t>p.lname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err="1">
                <a:ea typeface="+mn-lt"/>
                <a:cs typeface="+mn-lt"/>
              </a:rPr>
              <a:t>PatientLastname</a:t>
            </a:r>
            <a:r>
              <a:rPr lang="en-US">
                <a:ea typeface="+mn-lt"/>
                <a:cs typeface="+mn-lt"/>
              </a:rPr>
              <a:t>,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</a:t>
            </a:r>
            <a:r>
              <a:rPr lang="en-US" err="1">
                <a:ea typeface="+mn-lt"/>
                <a:cs typeface="+mn-lt"/>
              </a:rPr>
              <a:t>hid.plan_name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>
                <a:ea typeface="+mn-lt"/>
                <a:cs typeface="+mn-lt"/>
              </a:rPr>
              <a:t>HealthPlan,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</a:t>
            </a:r>
            <a:r>
              <a:rPr lang="en-US" err="1">
                <a:ea typeface="+mn-lt"/>
                <a:cs typeface="+mn-lt"/>
              </a:rPr>
              <a:t>hip.Name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>
                <a:ea typeface="+mn-lt"/>
                <a:cs typeface="+mn-lt"/>
              </a:rPr>
              <a:t>Insurance,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</a:t>
            </a:r>
            <a:r>
              <a:rPr lang="en-US" err="1">
                <a:ea typeface="+mn-lt"/>
                <a:cs typeface="+mn-lt"/>
              </a:rPr>
              <a:t>hid.deductible_info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FROM </a:t>
            </a:r>
            <a:r>
              <a:rPr lang="en-US">
                <a:ea typeface="+mn-lt"/>
                <a:cs typeface="+mn-lt"/>
              </a:rPr>
              <a:t>patient p</a:t>
            </a: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>
                <a:ea typeface="+mn-lt"/>
                <a:cs typeface="+mn-lt"/>
              </a:rPr>
              <a:t> Health_insurance_details hid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ON </a:t>
            </a:r>
            <a:r>
              <a:rPr lang="en-US" err="1">
                <a:ea typeface="+mn-lt"/>
                <a:cs typeface="+mn-lt"/>
              </a:rPr>
              <a:t>p.idPatient</a:t>
            </a:r>
            <a:r>
              <a:rPr lang="en-US">
                <a:ea typeface="+mn-lt"/>
                <a:cs typeface="+mn-lt"/>
              </a:rPr>
              <a:t> = </a:t>
            </a:r>
            <a:r>
              <a:rPr lang="en-US" err="1">
                <a:ea typeface="+mn-lt"/>
                <a:cs typeface="+mn-lt"/>
              </a:rPr>
              <a:t>hid.idPatient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Health_insurance_provider</a:t>
            </a:r>
            <a:r>
              <a:rPr lang="en-US">
                <a:ea typeface="+mn-lt"/>
                <a:cs typeface="+mn-lt"/>
              </a:rPr>
              <a:t> hip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ON </a:t>
            </a:r>
            <a:r>
              <a:rPr lang="en-US" err="1">
                <a:ea typeface="+mn-lt"/>
                <a:cs typeface="+mn-lt"/>
              </a:rPr>
              <a:t>hip.idHealth_insurance_provider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hid.idHealth_insurance_provider</a:t>
            </a:r>
            <a:r>
              <a:rPr lang="en-US">
                <a:ea typeface="+mn-lt"/>
                <a:cs typeface="+mn-lt"/>
              </a:rPr>
              <a:t>;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7B443123-F62B-CC7D-5159-6C07EA730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9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C00BEBF-58EE-306C-338E-0132F83DF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58" y="208398"/>
            <a:ext cx="8430532" cy="644026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883B9F-979E-89DA-5652-16D8880A1895}"/>
              </a:ext>
            </a:extLst>
          </p:cNvPr>
          <p:cNvSpPr txBox="1"/>
          <p:nvPr/>
        </p:nvSpPr>
        <p:spPr>
          <a:xfrm>
            <a:off x="9001802" y="557339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D14A2B"/>
                </a:solidFill>
                <a:latin typeface="Calibri Light"/>
                <a:cs typeface="Arial"/>
              </a:rPr>
              <a:t>Lookup patient and their health insurance details</a:t>
            </a:r>
            <a:r>
              <a:rPr lang="en-US">
                <a:latin typeface="Calibri Light"/>
                <a:cs typeface="Arial"/>
              </a:rPr>
              <a:t>​</a:t>
            </a:r>
            <a:endParaRPr lang="en-US"/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B13A9632-5DA2-B209-25D2-F89AFF6D6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9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1114C-F972-99EE-02C7-99C9B5AAE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5543"/>
            <a:ext cx="10820400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p.idPatient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PatientId</a:t>
            </a:r>
            <a:r>
              <a:rPr lang="en-US">
                <a:ea typeface="+mn-lt"/>
                <a:cs typeface="+mn-lt"/>
              </a:rPr>
              <a:t>,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</a:t>
            </a:r>
            <a:r>
              <a:rPr lang="en-US" err="1">
                <a:ea typeface="+mn-lt"/>
                <a:cs typeface="+mn-lt"/>
              </a:rPr>
              <a:t>p.fName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PatientFirstName</a:t>
            </a:r>
            <a:r>
              <a:rPr lang="en-US">
                <a:ea typeface="+mn-lt"/>
                <a:cs typeface="+mn-lt"/>
              </a:rPr>
              <a:t>,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</a:t>
            </a:r>
            <a:r>
              <a:rPr lang="en-US" err="1">
                <a:ea typeface="+mn-lt"/>
                <a:cs typeface="+mn-lt"/>
              </a:rPr>
              <a:t>p.lname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PatientLastName</a:t>
            </a:r>
            <a:r>
              <a:rPr lang="en-US">
                <a:ea typeface="+mn-lt"/>
                <a:cs typeface="+mn-lt"/>
              </a:rPr>
              <a:t>,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              Date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p.DOB</a:t>
            </a:r>
            <a:r>
              <a:rPr lang="en-US">
                <a:ea typeface="+mn-lt"/>
                <a:cs typeface="+mn-lt"/>
              </a:rPr>
              <a:t>) DOB,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              Date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pim.date_immunized</a:t>
            </a:r>
            <a:r>
              <a:rPr lang="en-US">
                <a:ea typeface="+mn-lt"/>
                <a:cs typeface="+mn-lt"/>
              </a:rPr>
              <a:t>) </a:t>
            </a:r>
            <a:r>
              <a:rPr lang="en-US" err="1">
                <a:ea typeface="+mn-lt"/>
                <a:cs typeface="+mn-lt"/>
              </a:rPr>
              <a:t>ImmunizedDate</a:t>
            </a:r>
            <a:r>
              <a:rPr lang="en-US">
                <a:ea typeface="+mn-lt"/>
                <a:cs typeface="+mn-lt"/>
              </a:rPr>
              <a:t>,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im.name Name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FROM </a:t>
            </a:r>
            <a:r>
              <a:rPr lang="en-US">
                <a:ea typeface="+mn-lt"/>
                <a:cs typeface="+mn-lt"/>
              </a:rPr>
              <a:t>patient p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patient_has_visit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phv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USING 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idPatient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patient_immunized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pim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USING 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idpatient_visit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>
                <a:ea typeface="+mn-lt"/>
                <a:cs typeface="+mn-lt"/>
              </a:rPr>
              <a:t> immunizations </a:t>
            </a:r>
            <a:r>
              <a:rPr lang="en-US" err="1">
                <a:ea typeface="+mn-lt"/>
                <a:cs typeface="+mn-lt"/>
              </a:rPr>
              <a:t>im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USING 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idimmunizations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ORDER BY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fname</a:t>
            </a:r>
            <a:r>
              <a:rPr lang="en-US">
                <a:ea typeface="+mn-lt"/>
                <a:cs typeface="+mn-lt"/>
              </a:rPr>
              <a:t>;</a:t>
            </a:r>
            <a:endParaRPr lang="en-US">
              <a:cs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0915F8-B992-9B2B-FE8D-AE7E17529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846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b="1">
                <a:solidFill>
                  <a:srgbClr val="D14A2B"/>
                </a:solidFill>
                <a:cs typeface="Calibri Light"/>
              </a:rPr>
              <a:t>Lookup patient's immunization for history on vaccines and recommend new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10" descr="Logo&#10;&#10;Description automatically generated">
            <a:extLst>
              <a:ext uri="{FF2B5EF4-FFF2-40B4-BE49-F238E27FC236}">
                <a16:creationId xmlns:a16="http://schemas.microsoft.com/office/drawing/2014/main" id="{130E9D1E-97CF-E4E0-A9DC-650DE9D52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48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CD9D884-3F57-91EA-DAA3-97573AD7C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39" r="237"/>
          <a:stretch/>
        </p:blipFill>
        <p:spPr>
          <a:xfrm>
            <a:off x="372211" y="160677"/>
            <a:ext cx="9066225" cy="661871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8AE37-8BAD-72A6-F24B-54005C7748C3}"/>
              </a:ext>
            </a:extLst>
          </p:cNvPr>
          <p:cNvSpPr txBox="1"/>
          <p:nvPr/>
        </p:nvSpPr>
        <p:spPr>
          <a:xfrm>
            <a:off x="9660989" y="5136046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D14A2B"/>
                </a:solidFill>
                <a:latin typeface="Calibri Light"/>
              </a:rPr>
              <a:t>Lookup patient's immunization for history on vaccines and recommend new</a:t>
            </a:r>
            <a:endParaRPr lang="en-US"/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B27399DF-963D-9930-5154-340AC0D47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9412D-DB6F-B049-47F1-4678C06C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p.idPatient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err="1">
                <a:ea typeface="+mn-lt"/>
                <a:cs typeface="+mn-lt"/>
              </a:rPr>
              <a:t>PatientId</a:t>
            </a:r>
            <a:r>
              <a:rPr lang="en-US">
                <a:ea typeface="+mn-lt"/>
                <a:cs typeface="+mn-lt"/>
              </a:rPr>
              <a:t>,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</a:t>
            </a:r>
            <a:r>
              <a:rPr lang="en-US" err="1">
                <a:ea typeface="+mn-lt"/>
                <a:cs typeface="+mn-lt"/>
              </a:rPr>
              <a:t>p.fName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err="1">
                <a:ea typeface="+mn-lt"/>
                <a:cs typeface="+mn-lt"/>
              </a:rPr>
              <a:t>PatientFirstname</a:t>
            </a:r>
            <a:r>
              <a:rPr lang="en-US">
                <a:ea typeface="+mn-lt"/>
                <a:cs typeface="+mn-lt"/>
              </a:rPr>
              <a:t>,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</a:t>
            </a:r>
            <a:r>
              <a:rPr lang="en-US" err="1">
                <a:ea typeface="+mn-lt"/>
                <a:cs typeface="+mn-lt"/>
              </a:rPr>
              <a:t>p.lName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err="1">
                <a:ea typeface="+mn-lt"/>
                <a:cs typeface="+mn-lt"/>
              </a:rPr>
              <a:t>PatientLastName</a:t>
            </a:r>
            <a:r>
              <a:rPr lang="en-US">
                <a:ea typeface="+mn-lt"/>
                <a:cs typeface="+mn-lt"/>
              </a:rPr>
              <a:t>,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Date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p.DOB</a:t>
            </a:r>
            <a:r>
              <a:rPr lang="en-US">
                <a:ea typeface="+mn-lt"/>
                <a:cs typeface="+mn-lt"/>
              </a:rPr>
              <a:t>)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err="1">
                <a:ea typeface="+mn-lt"/>
                <a:cs typeface="+mn-lt"/>
              </a:rPr>
              <a:t>PatientDOB</a:t>
            </a:r>
            <a:r>
              <a:rPr lang="en-US">
                <a:ea typeface="+mn-lt"/>
                <a:cs typeface="+mn-lt"/>
              </a:rPr>
              <a:t>,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 </a:t>
            </a:r>
            <a:r>
              <a:rPr lang="en-US" err="1">
                <a:ea typeface="+mn-lt"/>
                <a:cs typeface="+mn-lt"/>
              </a:rPr>
              <a:t>pmt.balance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err="1">
                <a:ea typeface="+mn-lt"/>
                <a:cs typeface="+mn-lt"/>
              </a:rPr>
              <a:t>AmtDue</a:t>
            </a:r>
            <a:r>
              <a:rPr lang="en-US">
                <a:ea typeface="+mn-lt"/>
                <a:cs typeface="+mn-lt"/>
              </a:rPr>
              <a:t>,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Date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pmt.due_date</a:t>
            </a:r>
            <a:r>
              <a:rPr lang="en-US">
                <a:ea typeface="+mn-lt"/>
                <a:cs typeface="+mn-lt"/>
              </a:rPr>
              <a:t>)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err="1">
                <a:ea typeface="+mn-lt"/>
                <a:cs typeface="+mn-lt"/>
              </a:rPr>
              <a:t>AmtDueDate</a:t>
            </a:r>
            <a:endParaRPr lang="en-US" err="1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FROM </a:t>
            </a:r>
            <a:r>
              <a:rPr lang="en-US">
                <a:ea typeface="+mn-lt"/>
                <a:cs typeface="+mn-lt"/>
              </a:rPr>
              <a:t>patient p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patientdetailsaccess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ON </a:t>
            </a:r>
            <a:r>
              <a:rPr lang="en-US" err="1">
                <a:ea typeface="+mn-lt"/>
                <a:cs typeface="+mn-lt"/>
              </a:rPr>
              <a:t>pda.idPatient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p.idPatient</a:t>
            </a:r>
            <a:endParaRPr lang="en-US" err="1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invoice_history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ON </a:t>
            </a:r>
            <a:r>
              <a:rPr lang="en-US" err="1">
                <a:ea typeface="+mn-lt"/>
                <a:cs typeface="+mn-lt"/>
              </a:rPr>
              <a:t>ih.idPatientDetailsAccess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pda.idPatientDetailsAccess</a:t>
            </a:r>
            <a:endParaRPr lang="en-US" err="1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payment_entry</a:t>
            </a:r>
            <a:r>
              <a:rPr lang="en-US">
                <a:ea typeface="+mn-lt"/>
                <a:cs typeface="+mn-lt"/>
              </a:rPr>
              <a:t> pe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ON </a:t>
            </a:r>
            <a:r>
              <a:rPr lang="en-US" err="1">
                <a:ea typeface="+mn-lt"/>
                <a:cs typeface="+mn-lt"/>
              </a:rPr>
              <a:t>pe.idInvoice_history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ih.idInvoice_history</a:t>
            </a:r>
            <a:endParaRPr lang="en-US" err="1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>
                <a:ea typeface="+mn-lt"/>
                <a:cs typeface="+mn-lt"/>
              </a:rPr>
              <a:t> payment </a:t>
            </a:r>
            <a:r>
              <a:rPr lang="en-US" err="1">
                <a:ea typeface="+mn-lt"/>
                <a:cs typeface="+mn-lt"/>
              </a:rPr>
              <a:t>pmt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solidFill>
                  <a:schemeClr val="accent5"/>
                </a:solidFill>
                <a:ea typeface="+mn-lt"/>
                <a:cs typeface="+mn-lt"/>
              </a:rPr>
              <a:t>ON </a:t>
            </a:r>
            <a:r>
              <a:rPr lang="en-US" err="1">
                <a:ea typeface="+mn-lt"/>
                <a:cs typeface="+mn-lt"/>
              </a:rPr>
              <a:t>pmt.idPayment_Entry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pe.idPayment_Entry</a:t>
            </a:r>
            <a:endParaRPr lang="en-US" err="1">
              <a:cs typeface="Calibri" panose="020F05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B54458-19AF-65F1-0D36-0AE2B953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892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b="1">
                <a:solidFill>
                  <a:srgbClr val="D14A2B"/>
                </a:solidFill>
                <a:cs typeface="Calibri Light" panose="020F0302020204030204"/>
              </a:rPr>
              <a:t>Lookup patient's balance and amount due</a:t>
            </a:r>
          </a:p>
        </p:txBody>
      </p:sp>
      <p:pic>
        <p:nvPicPr>
          <p:cNvPr id="4" name="Picture 10" descr="Logo&#10;&#10;Description automatically generated">
            <a:extLst>
              <a:ext uri="{FF2B5EF4-FFF2-40B4-BE49-F238E27FC236}">
                <a16:creationId xmlns:a16="http://schemas.microsoft.com/office/drawing/2014/main" id="{357B243C-8C24-4BF4-D6FD-DE23E3700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82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C8B6390-7293-DFC1-4CA1-C670C52B1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13" b="3467"/>
          <a:stretch/>
        </p:blipFill>
        <p:spPr>
          <a:xfrm>
            <a:off x="233014" y="132402"/>
            <a:ext cx="8445666" cy="665961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EACE9-1634-7E3D-A7B6-81D498FA62A9}"/>
              </a:ext>
            </a:extLst>
          </p:cNvPr>
          <p:cNvSpPr txBox="1"/>
          <p:nvPr/>
        </p:nvSpPr>
        <p:spPr>
          <a:xfrm>
            <a:off x="8929437" y="566909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D14A2B"/>
                </a:solidFill>
                <a:latin typeface="Calibri Light"/>
                <a:cs typeface="Arial"/>
              </a:rPr>
              <a:t>Lookup patient's balance and amount due</a:t>
            </a:r>
            <a:r>
              <a:rPr lang="en-US">
                <a:latin typeface="Calibri Light"/>
                <a:cs typeface="Arial"/>
              </a:rPr>
              <a:t>​</a:t>
            </a:r>
            <a:endParaRPr lang="en-US"/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0DFF6526-FCBA-C8DF-1AE5-99A9E68C5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1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Logo&#10;&#10;Description automatically generated">
            <a:extLst>
              <a:ext uri="{FF2B5EF4-FFF2-40B4-BE49-F238E27FC236}">
                <a16:creationId xmlns:a16="http://schemas.microsoft.com/office/drawing/2014/main" id="{86C108D8-97D7-3F43-A227-4A0033441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" r="-90"/>
          <a:stretch/>
        </p:blipFill>
        <p:spPr>
          <a:xfrm>
            <a:off x="2115437" y="1715105"/>
            <a:ext cx="7797588" cy="2103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12D3E-404D-D9B6-2E7A-81B5DF3E9460}"/>
              </a:ext>
            </a:extLst>
          </p:cNvPr>
          <p:cNvSpPr txBox="1"/>
          <p:nvPr/>
        </p:nvSpPr>
        <p:spPr>
          <a:xfrm>
            <a:off x="4256689" y="805793"/>
            <a:ext cx="2224689" cy="5955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2D074-0542-4D72-ABBE-E8A0F8A480B8}"/>
              </a:ext>
            </a:extLst>
          </p:cNvPr>
          <p:cNvSpPr txBox="1"/>
          <p:nvPr/>
        </p:nvSpPr>
        <p:spPr>
          <a:xfrm>
            <a:off x="4088347" y="4897284"/>
            <a:ext cx="3860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CIS9340 </a:t>
            </a:r>
            <a:endParaRPr lang="en-US"/>
          </a:p>
          <a:p>
            <a:pPr algn="ctr"/>
            <a:r>
              <a:rPr lang="en-US">
                <a:ea typeface="+mn-lt"/>
                <a:cs typeface="+mn-lt"/>
              </a:rPr>
              <a:t>Principles of Database Management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E0B11-868D-E4C7-03F8-E66C38E5D6D8}"/>
              </a:ext>
            </a:extLst>
          </p:cNvPr>
          <p:cNvSpPr txBox="1"/>
          <p:nvPr/>
        </p:nvSpPr>
        <p:spPr>
          <a:xfrm>
            <a:off x="4088346" y="5798574"/>
            <a:ext cx="3860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3C4B99"/>
                </a:solidFill>
                <a:ea typeface="+mn-lt"/>
                <a:cs typeface="+mn-lt"/>
              </a:rPr>
              <a:t>GROUP 6</a:t>
            </a:r>
            <a:endParaRPr lang="en-US" b="1">
              <a:solidFill>
                <a:srgbClr val="3C4B99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B043B-AC4C-E6FA-9F09-F09538A6883E}"/>
              </a:ext>
            </a:extLst>
          </p:cNvPr>
          <p:cNvSpPr txBox="1"/>
          <p:nvPr/>
        </p:nvSpPr>
        <p:spPr>
          <a:xfrm>
            <a:off x="4088345" y="7109541"/>
            <a:ext cx="3860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3C4B99"/>
                </a:solidFill>
                <a:ea typeface="+mn-lt"/>
                <a:cs typeface="+mn-lt"/>
              </a:rPr>
              <a:t>GROUP 6</a:t>
            </a:r>
            <a:endParaRPr lang="en-US" b="1">
              <a:solidFill>
                <a:srgbClr val="3C4B99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188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5A25-44E5-8BB9-5903-A95ECBC4B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53587"/>
            <a:ext cx="11601188" cy="46721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400" b="1">
              <a:solidFill>
                <a:schemeClr val="accent5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SELECT </a:t>
            </a:r>
            <a:r>
              <a:rPr lang="en-US" sz="1600" err="1">
                <a:ea typeface="+mn-lt"/>
                <a:cs typeface="+mn-lt"/>
              </a:rPr>
              <a:t>p.idPatient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sz="1600" err="1">
                <a:ea typeface="+mn-lt"/>
                <a:cs typeface="+mn-lt"/>
              </a:rPr>
              <a:t>PatientID</a:t>
            </a:r>
            <a:r>
              <a:rPr lang="en-US" sz="1600">
                <a:ea typeface="+mn-lt"/>
                <a:cs typeface="+mn-lt"/>
              </a:rPr>
              <a:t>,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              </a:t>
            </a:r>
            <a:r>
              <a:rPr lang="en-US" sz="1600" err="1">
                <a:ea typeface="+mn-lt"/>
                <a:cs typeface="+mn-lt"/>
              </a:rPr>
              <a:t>p.fName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sz="1600" err="1">
                <a:ea typeface="+mn-lt"/>
                <a:cs typeface="+mn-lt"/>
              </a:rPr>
              <a:t>PatientFirstName</a:t>
            </a:r>
            <a:r>
              <a:rPr lang="en-US" sz="1600">
                <a:ea typeface="+mn-lt"/>
                <a:cs typeface="+mn-lt"/>
              </a:rPr>
              <a:t>, 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              </a:t>
            </a:r>
            <a:r>
              <a:rPr lang="en-US" sz="1600" err="1">
                <a:ea typeface="+mn-lt"/>
                <a:cs typeface="+mn-lt"/>
              </a:rPr>
              <a:t>p.lName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sz="1600" err="1">
                <a:ea typeface="+mn-lt"/>
                <a:cs typeface="+mn-lt"/>
              </a:rPr>
              <a:t>PatientLastName</a:t>
            </a:r>
            <a:r>
              <a:rPr lang="en-US" sz="1600">
                <a:ea typeface="+mn-lt"/>
                <a:cs typeface="+mn-lt"/>
              </a:rPr>
              <a:t>,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              </a:t>
            </a:r>
            <a:r>
              <a:rPr lang="en-US" sz="1600" err="1">
                <a:ea typeface="+mn-lt"/>
                <a:cs typeface="+mn-lt"/>
              </a:rPr>
              <a:t>p.gender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sz="1600" err="1">
                <a:ea typeface="+mn-lt"/>
                <a:cs typeface="+mn-lt"/>
              </a:rPr>
              <a:t>PatientGender</a:t>
            </a:r>
            <a:r>
              <a:rPr lang="en-US" sz="1600">
                <a:ea typeface="+mn-lt"/>
                <a:cs typeface="+mn-lt"/>
              </a:rPr>
              <a:t>,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              </a:t>
            </a: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Date</a:t>
            </a:r>
            <a:r>
              <a:rPr lang="en-US" sz="1600">
                <a:ea typeface="+mn-lt"/>
                <a:cs typeface="+mn-lt"/>
              </a:rPr>
              <a:t>(</a:t>
            </a:r>
            <a:r>
              <a:rPr lang="en-US" sz="1600" err="1">
                <a:ea typeface="+mn-lt"/>
                <a:cs typeface="+mn-lt"/>
              </a:rPr>
              <a:t>p.DOB</a:t>
            </a:r>
            <a:r>
              <a:rPr lang="en-US" sz="1600">
                <a:ea typeface="+mn-lt"/>
                <a:cs typeface="+mn-lt"/>
              </a:rPr>
              <a:t>) </a:t>
            </a: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sz="1600" err="1">
                <a:ea typeface="+mn-lt"/>
                <a:cs typeface="+mn-lt"/>
              </a:rPr>
              <a:t>PatientDOB</a:t>
            </a:r>
            <a:r>
              <a:rPr lang="en-US" sz="1600">
                <a:ea typeface="+mn-lt"/>
                <a:cs typeface="+mn-lt"/>
              </a:rPr>
              <a:t>,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              hp.name </a:t>
            </a: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sz="1600" err="1">
                <a:ea typeface="+mn-lt"/>
                <a:cs typeface="+mn-lt"/>
              </a:rPr>
              <a:t>HealthCareProviderName</a:t>
            </a:r>
            <a:r>
              <a:rPr lang="en-US" sz="1600">
                <a:ea typeface="+mn-lt"/>
                <a:cs typeface="+mn-lt"/>
              </a:rPr>
              <a:t>,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              </a:t>
            </a:r>
            <a:r>
              <a:rPr lang="en-US" sz="1600" err="1">
                <a:ea typeface="+mn-lt"/>
                <a:cs typeface="+mn-lt"/>
              </a:rPr>
              <a:t>hps.specialization_name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AS </a:t>
            </a:r>
            <a:r>
              <a:rPr lang="en-US" sz="1600">
                <a:ea typeface="+mn-lt"/>
                <a:cs typeface="+mn-lt"/>
              </a:rPr>
              <a:t>Specialization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FROM </a:t>
            </a:r>
            <a:r>
              <a:rPr lang="en-US" sz="1600">
                <a:ea typeface="+mn-lt"/>
                <a:cs typeface="+mn-lt"/>
              </a:rPr>
              <a:t>patient p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patient_has_healthcare_provider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php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ON </a:t>
            </a:r>
            <a:r>
              <a:rPr lang="en-US" sz="1600" err="1">
                <a:ea typeface="+mn-lt"/>
                <a:cs typeface="+mn-lt"/>
              </a:rPr>
              <a:t>php.idPatient</a:t>
            </a:r>
            <a:r>
              <a:rPr lang="en-US" sz="1600">
                <a:ea typeface="+mn-lt"/>
                <a:cs typeface="+mn-lt"/>
              </a:rPr>
              <a:t> = </a:t>
            </a:r>
            <a:r>
              <a:rPr lang="en-US" sz="1600" err="1">
                <a:ea typeface="+mn-lt"/>
                <a:cs typeface="+mn-lt"/>
              </a:rPr>
              <a:t>p.idPatient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healthcare_provider</a:t>
            </a:r>
            <a:r>
              <a:rPr lang="en-US" sz="1600">
                <a:ea typeface="+mn-lt"/>
                <a:cs typeface="+mn-lt"/>
              </a:rPr>
              <a:t> hp </a:t>
            </a: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ON </a:t>
            </a:r>
            <a:r>
              <a:rPr lang="en-US" sz="1600" err="1">
                <a:ea typeface="+mn-lt"/>
                <a:cs typeface="+mn-lt"/>
              </a:rPr>
              <a:t>hp.idHealthcareProvider</a:t>
            </a:r>
            <a:r>
              <a:rPr lang="en-US" sz="1600">
                <a:ea typeface="+mn-lt"/>
                <a:cs typeface="+mn-lt"/>
              </a:rPr>
              <a:t> = </a:t>
            </a:r>
            <a:r>
              <a:rPr lang="en-US" sz="1600" err="1">
                <a:ea typeface="+mn-lt"/>
                <a:cs typeface="+mn-lt"/>
              </a:rPr>
              <a:t>php.idHealthcareProvider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INNER JOIN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heathcare_provider_specialization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hps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ON </a:t>
            </a:r>
            <a:r>
              <a:rPr lang="en-US" sz="1600" err="1">
                <a:ea typeface="+mn-lt"/>
                <a:cs typeface="+mn-lt"/>
              </a:rPr>
              <a:t>hps.idHealthcareProviderSpecialization</a:t>
            </a:r>
            <a:r>
              <a:rPr lang="en-US" sz="1600">
                <a:ea typeface="+mn-lt"/>
                <a:cs typeface="+mn-lt"/>
              </a:rPr>
              <a:t> = </a:t>
            </a:r>
            <a:r>
              <a:rPr lang="en-US" sz="1600" err="1">
                <a:ea typeface="+mn-lt"/>
                <a:cs typeface="+mn-lt"/>
              </a:rPr>
              <a:t>hp.idHealthcareProviderSpecialization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WHERE YEAR</a:t>
            </a:r>
            <a:r>
              <a:rPr lang="en-US" sz="1600">
                <a:ea typeface="+mn-lt"/>
                <a:cs typeface="+mn-lt"/>
              </a:rPr>
              <a:t>(DOB) &gt; 1990</a:t>
            </a: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accent5"/>
                </a:solidFill>
                <a:ea typeface="+mn-lt"/>
                <a:cs typeface="+mn-lt"/>
              </a:rPr>
              <a:t>ORDER BY </a:t>
            </a:r>
            <a:r>
              <a:rPr lang="en-US" sz="1600" err="1">
                <a:ea typeface="+mn-lt"/>
                <a:cs typeface="+mn-lt"/>
              </a:rPr>
              <a:t>PatientFirstName</a:t>
            </a:r>
            <a:r>
              <a:rPr lang="en-US" sz="1600">
                <a:ea typeface="+mn-lt"/>
                <a:cs typeface="+mn-lt"/>
              </a:rPr>
              <a:t>;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A8D8CC-2B13-151A-7FF0-B1E9CCB6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331"/>
            <a:ext cx="8732196" cy="1317457"/>
          </a:xfrm>
        </p:spPr>
        <p:txBody>
          <a:bodyPr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b="1">
                <a:solidFill>
                  <a:srgbClr val="D14A2B"/>
                </a:solidFill>
                <a:ea typeface="+mj-lt"/>
                <a:cs typeface="+mj-lt"/>
              </a:rPr>
              <a:t>Lookup patient and their healthcare provider name and specialization</a:t>
            </a:r>
            <a:endParaRPr lang="en-US" b="1">
              <a:solidFill>
                <a:srgbClr val="D14A2B"/>
              </a:solidFill>
            </a:endParaRPr>
          </a:p>
        </p:txBody>
      </p:sp>
      <p:pic>
        <p:nvPicPr>
          <p:cNvPr id="4" name="Picture 10" descr="Logo&#10;&#10;Description automatically generated">
            <a:extLst>
              <a:ext uri="{FF2B5EF4-FFF2-40B4-BE49-F238E27FC236}">
                <a16:creationId xmlns:a16="http://schemas.microsoft.com/office/drawing/2014/main" id="{0C022A3D-F3A6-C5BE-29AA-453E1A3A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0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5B2BA8F-2160-7F8E-30AC-2929E6355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64" y="1663728"/>
            <a:ext cx="11878543" cy="352503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89DAC4-9256-644A-DAA9-BB6A0FBC9C24}"/>
              </a:ext>
            </a:extLst>
          </p:cNvPr>
          <p:cNvSpPr txBox="1"/>
          <p:nvPr/>
        </p:nvSpPr>
        <p:spPr>
          <a:xfrm>
            <a:off x="8322449" y="5191011"/>
            <a:ext cx="36337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D14A2B"/>
                </a:solidFill>
                <a:latin typeface="Calibri Light"/>
              </a:rPr>
              <a:t>Lookup patient and their healthcare provider name and specialization</a:t>
            </a:r>
            <a:endParaRPr lang="en-US"/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B81703D9-03AA-BFA6-E5C2-621505CCD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7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C7423B-3C66-A291-E950-CCA2F7C2C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62" r="8898" b="8883"/>
          <a:stretch/>
        </p:blipFill>
        <p:spPr>
          <a:xfrm>
            <a:off x="-68" y="-65806"/>
            <a:ext cx="12189724" cy="692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151D2D-C1AF-70E5-82A8-31E2A36E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-1418"/>
            <a:ext cx="5984709" cy="3468372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0095B1-EC46-99E5-E0DA-AB9C0A828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59" b="293"/>
          <a:stretch/>
        </p:blipFill>
        <p:spPr>
          <a:xfrm>
            <a:off x="627212" y="3420895"/>
            <a:ext cx="5995416" cy="3315665"/>
          </a:xfrm>
          <a:prstGeom prst="rect">
            <a:avLst/>
          </a:prstGeom>
        </p:spPr>
      </p:pic>
      <p:pic>
        <p:nvPicPr>
          <p:cNvPr id="4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A78CD4-7C8C-6B5C-2740-D162AC475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" b="25552"/>
          <a:stretch/>
        </p:blipFill>
        <p:spPr>
          <a:xfrm>
            <a:off x="7126292" y="182889"/>
            <a:ext cx="4048672" cy="3436842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25E36A-E897-42D0-BB99-DB958E25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434" y="3552167"/>
            <a:ext cx="4047994" cy="304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8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750626-A793-B270-2B04-EB765D2C4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2" t="-5734" r="312" b="7906"/>
          <a:stretch/>
        </p:blipFill>
        <p:spPr>
          <a:xfrm>
            <a:off x="20" y="-407902"/>
            <a:ext cx="12191980" cy="716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16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612922-A656-5152-C811-E94A1964A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68" y="4847"/>
            <a:ext cx="12075887" cy="6853905"/>
          </a:xfrm>
        </p:spPr>
      </p:pic>
    </p:spTree>
    <p:extLst>
      <p:ext uri="{BB962C8B-B14F-4D97-AF65-F5344CB8AC3E}">
        <p14:creationId xmlns:p14="http://schemas.microsoft.com/office/powerpoint/2010/main" val="3520685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B29EFB-65FD-BC53-1B57-0063E7D3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" y="1943"/>
            <a:ext cx="6354871" cy="3818426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B0FC09-70D4-779F-A440-B55516609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" t="10943" r="-96" b="4721"/>
          <a:stretch/>
        </p:blipFill>
        <p:spPr>
          <a:xfrm>
            <a:off x="-10981" y="3608133"/>
            <a:ext cx="6386643" cy="3247736"/>
          </a:xfrm>
          <a:prstGeom prst="rect">
            <a:avLst/>
          </a:prstGeom>
        </p:spPr>
      </p:pic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70936CA-09DD-0788-6A0B-B28408A20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97" t="29246" r="1933" b="8174"/>
          <a:stretch/>
        </p:blipFill>
        <p:spPr>
          <a:xfrm>
            <a:off x="6823762" y="1604366"/>
            <a:ext cx="4556535" cy="355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33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4F70B-7D9E-B07F-103A-154D0991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D14A2B"/>
                </a:solidFill>
                <a:cs typeface="Calibri Light"/>
              </a:rPr>
              <a:t>Demo</a:t>
            </a:r>
          </a:p>
        </p:txBody>
      </p:sp>
      <p:pic>
        <p:nvPicPr>
          <p:cNvPr id="13" name="Untitled.mp4" descr="Untitled.mp4">
            <a:hlinkClick r:id="" action="ppaction://media"/>
            <a:extLst>
              <a:ext uri="{FF2B5EF4-FFF2-40B4-BE49-F238E27FC236}">
                <a16:creationId xmlns:a16="http://schemas.microsoft.com/office/drawing/2014/main" id="{19500872-F4D4-D29F-8862-DEAA975017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6323.621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4934" y="1557594"/>
            <a:ext cx="5622925" cy="4351338"/>
          </a:xfrm>
        </p:spPr>
      </p:pic>
      <p:pic>
        <p:nvPicPr>
          <p:cNvPr id="4" name="Picture 10" descr="Logo&#10;&#10;Description automatically generated">
            <a:extLst>
              <a:ext uri="{FF2B5EF4-FFF2-40B4-BE49-F238E27FC236}">
                <a16:creationId xmlns:a16="http://schemas.microsoft.com/office/drawing/2014/main" id="{75673687-E523-5653-3F57-35BD41FCAB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  <p:pic>
        <p:nvPicPr>
          <p:cNvPr id="5" name="Untitled.mp4" descr="Untitled.mp4">
            <a:hlinkClick r:id="" action="ppaction://media"/>
            <a:extLst>
              <a:ext uri="{FF2B5EF4-FFF2-40B4-BE49-F238E27FC236}">
                <a16:creationId xmlns:a16="http://schemas.microsoft.com/office/drawing/2014/main" id="{922F753A-5C84-90A7-2C14-1E1DA6AB0B3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st="40160.6743" end="331787.519"/>
                  <p14:bmkLst>
                    <p14:bmk name="Bookmark 1" time="16323.621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2636" y="1557594"/>
            <a:ext cx="5622925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F30F7D-6AB4-0B7E-C6F3-76E5DE7D443A}"/>
              </a:ext>
            </a:extLst>
          </p:cNvPr>
          <p:cNvSpPr txBox="1"/>
          <p:nvPr/>
        </p:nvSpPr>
        <p:spPr>
          <a:xfrm>
            <a:off x="2525486" y="1188262"/>
            <a:ext cx="123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A8B81-D796-BF8E-96DE-86EC82CF84E4}"/>
              </a:ext>
            </a:extLst>
          </p:cNvPr>
          <p:cNvSpPr txBox="1"/>
          <p:nvPr/>
        </p:nvSpPr>
        <p:spPr>
          <a:xfrm>
            <a:off x="6939643" y="1222247"/>
            <a:ext cx="123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251400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12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1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117B-CF43-C5DB-6F83-B393D405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D14A2B"/>
                </a:solidFill>
                <a:cs typeface="Calibri Light"/>
              </a:rPr>
              <a:t>Next steps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8172-A89D-3338-7E6D-5C2BD65A1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87" y="1930390"/>
            <a:ext cx="8813498" cy="4293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Secure funding for app</a:t>
            </a:r>
          </a:p>
          <a:p>
            <a:r>
              <a:rPr lang="en-US">
                <a:cs typeface="Calibri"/>
              </a:rPr>
              <a:t>Implement database and application audit</a:t>
            </a:r>
          </a:p>
          <a:p>
            <a:r>
              <a:rPr lang="en-US">
                <a:cs typeface="Calibri"/>
              </a:rPr>
              <a:t>Pilot program for select healthcare providers and patients</a:t>
            </a:r>
          </a:p>
          <a:p>
            <a:pPr lvl="1"/>
            <a:r>
              <a:rPr lang="en-US">
                <a:cs typeface="Calibri"/>
              </a:rPr>
              <a:t>Across various regions</a:t>
            </a:r>
          </a:p>
          <a:p>
            <a:r>
              <a:rPr lang="en-US">
                <a:cs typeface="Calibri"/>
              </a:rPr>
              <a:t>Use feedback model to implement changes </a:t>
            </a:r>
          </a:p>
          <a:p>
            <a:pPr lvl="1"/>
            <a:r>
              <a:rPr lang="en-US">
                <a:cs typeface="Calibri"/>
              </a:rPr>
              <a:t>"Customer first" approach</a:t>
            </a:r>
          </a:p>
          <a:p>
            <a:pPr lvl="1"/>
            <a:r>
              <a:rPr lang="en-US">
                <a:cs typeface="Calibri"/>
              </a:rPr>
              <a:t>Improve user experience</a:t>
            </a:r>
            <a:endParaRPr lang="en-US"/>
          </a:p>
          <a:p>
            <a:pPr lvl="1"/>
            <a:r>
              <a:rPr lang="en-US">
                <a:cs typeface="Calibri"/>
              </a:rPr>
              <a:t>Increases popularity among subscribers</a:t>
            </a:r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85857844-E9F4-9F3B-D439-8FC7FB2A5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14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3107-3F02-C442-C854-B299B52F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84" y="2468254"/>
            <a:ext cx="10922000" cy="1920648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rgbClr val="D14A2B"/>
                </a:solidFill>
                <a:cs typeface="Calibri Light"/>
              </a:rPr>
              <a:t>Thank you </a:t>
            </a:r>
          </a:p>
        </p:txBody>
      </p:sp>
    </p:spTree>
    <p:extLst>
      <p:ext uri="{BB962C8B-B14F-4D97-AF65-F5344CB8AC3E}">
        <p14:creationId xmlns:p14="http://schemas.microsoft.com/office/powerpoint/2010/main" val="124946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211">
            <a:extLst>
              <a:ext uri="{FF2B5EF4-FFF2-40B4-BE49-F238E27FC236}">
                <a16:creationId xmlns:a16="http://schemas.microsoft.com/office/drawing/2014/main" id="{D91BCC10-D593-F0BE-B586-D414E46935C4}"/>
              </a:ext>
            </a:extLst>
          </p:cNvPr>
          <p:cNvSpPr/>
          <p:nvPr/>
        </p:nvSpPr>
        <p:spPr>
          <a:xfrm>
            <a:off x="9316063" y="1778000"/>
            <a:ext cx="2671096" cy="3678902"/>
          </a:xfrm>
          <a:prstGeom prst="rect">
            <a:avLst/>
          </a:prstGeom>
          <a:ln>
            <a:solidFill>
              <a:srgbClr val="3C4B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b"/>
          <a:lstStyle/>
          <a:p>
            <a:pPr algn="ctr"/>
            <a:r>
              <a:rPr lang="en-US" sz="2400" err="1">
                <a:ea typeface="+mn-lt"/>
                <a:cs typeface="+mn-lt"/>
              </a:rPr>
              <a:t>Chhejom</a:t>
            </a:r>
            <a:r>
              <a:rPr lang="en-US" sz="2400">
                <a:ea typeface="+mn-lt"/>
                <a:cs typeface="+mn-lt"/>
              </a:rPr>
              <a:t> Sherpa</a:t>
            </a:r>
          </a:p>
          <a:p>
            <a:pPr algn="ctr"/>
            <a:r>
              <a:rPr lang="en-US" sz="2400">
                <a:solidFill>
                  <a:srgbClr val="D14A2B"/>
                </a:solidFill>
                <a:cs typeface="Calibri"/>
              </a:rPr>
              <a:t>UI/UX Designer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8573D75-07BE-6816-1FE4-90F9F019EC90}"/>
              </a:ext>
            </a:extLst>
          </p:cNvPr>
          <p:cNvSpPr/>
          <p:nvPr/>
        </p:nvSpPr>
        <p:spPr>
          <a:xfrm>
            <a:off x="245806" y="1778000"/>
            <a:ext cx="2671096" cy="3678902"/>
          </a:xfrm>
          <a:prstGeom prst="rect">
            <a:avLst/>
          </a:prstGeom>
          <a:ln>
            <a:solidFill>
              <a:srgbClr val="3C4B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ea typeface="+mn-lt"/>
              <a:cs typeface="+mn-lt"/>
            </a:endParaRPr>
          </a:p>
          <a:p>
            <a:pPr algn="ctr"/>
            <a:endParaRPr lang="en-US" sz="2400">
              <a:ea typeface="+mn-lt"/>
              <a:cs typeface="+mn-lt"/>
            </a:endParaRPr>
          </a:p>
          <a:p>
            <a:pPr algn="ctr"/>
            <a:endParaRPr lang="en-US" sz="2400">
              <a:ea typeface="+mn-lt"/>
              <a:cs typeface="+mn-lt"/>
            </a:endParaRPr>
          </a:p>
          <a:p>
            <a:pPr algn="ctr"/>
            <a:endParaRPr lang="en-US" sz="2400">
              <a:ea typeface="+mn-lt"/>
              <a:cs typeface="+mn-lt"/>
            </a:endParaRPr>
          </a:p>
          <a:p>
            <a:pPr algn="ctr"/>
            <a:r>
              <a:rPr lang="en-US" sz="2400">
                <a:ea typeface="+mn-lt"/>
                <a:cs typeface="+mn-lt"/>
              </a:rPr>
              <a:t>Miguel Rivas</a:t>
            </a:r>
            <a:endParaRPr lang="en-US">
              <a:cs typeface="Calibri"/>
            </a:endParaRPr>
          </a:p>
          <a:p>
            <a:pPr algn="ctr"/>
            <a:r>
              <a:rPr lang="en-US" sz="2400">
                <a:solidFill>
                  <a:srgbClr val="D14A2B"/>
                </a:solidFill>
                <a:ea typeface="+mn-lt"/>
                <a:cs typeface="+mn-lt"/>
              </a:rPr>
              <a:t>Back End Developer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D0331D0-510D-6CAC-9131-A3E28239167A}"/>
              </a:ext>
            </a:extLst>
          </p:cNvPr>
          <p:cNvSpPr/>
          <p:nvPr/>
        </p:nvSpPr>
        <p:spPr>
          <a:xfrm>
            <a:off x="3293806" y="1778001"/>
            <a:ext cx="2671096" cy="3678901"/>
          </a:xfrm>
          <a:prstGeom prst="rect">
            <a:avLst/>
          </a:prstGeom>
          <a:ln>
            <a:solidFill>
              <a:srgbClr val="3C4B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b"/>
          <a:lstStyle/>
          <a:p>
            <a:pPr algn="ctr"/>
            <a:endParaRPr lang="en-US" sz="2400">
              <a:ea typeface="+mn-lt"/>
              <a:cs typeface="+mn-lt"/>
            </a:endParaRPr>
          </a:p>
          <a:p>
            <a:pPr algn="ctr"/>
            <a:r>
              <a:rPr lang="en-US" sz="2400">
                <a:ea typeface="+mn-lt"/>
                <a:cs typeface="+mn-lt"/>
              </a:rPr>
              <a:t>Balakumaran Kannan</a:t>
            </a:r>
            <a:endParaRPr lang="en-US"/>
          </a:p>
          <a:p>
            <a:pPr algn="ctr"/>
            <a:r>
              <a:rPr lang="en-US" sz="2400">
                <a:cs typeface="Calibri"/>
              </a:rPr>
              <a:t> </a:t>
            </a:r>
            <a:r>
              <a:rPr lang="en-US" sz="2400">
                <a:solidFill>
                  <a:srgbClr val="D14A2B"/>
                </a:solidFill>
                <a:cs typeface="Calibri"/>
              </a:rPr>
              <a:t> Product manager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E3277C0-5AA1-5052-6902-07BD9E4B0DA9}"/>
              </a:ext>
            </a:extLst>
          </p:cNvPr>
          <p:cNvSpPr/>
          <p:nvPr/>
        </p:nvSpPr>
        <p:spPr>
          <a:xfrm>
            <a:off x="6268065" y="1778000"/>
            <a:ext cx="2671096" cy="3678901"/>
          </a:xfrm>
          <a:prstGeom prst="rect">
            <a:avLst/>
          </a:prstGeom>
          <a:ln>
            <a:solidFill>
              <a:srgbClr val="3C4B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b"/>
          <a:lstStyle/>
          <a:p>
            <a:pPr algn="ctr"/>
            <a:r>
              <a:rPr lang="en-US" sz="2400">
                <a:ea typeface="+mn-lt"/>
                <a:cs typeface="+mn-lt"/>
              </a:rPr>
              <a:t>Matthew Martinez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rgbClr val="D14A2B"/>
                </a:solidFill>
                <a:ea typeface="+mn-lt"/>
                <a:cs typeface="+mn-lt"/>
              </a:rPr>
              <a:t>Data Analyst</a:t>
            </a:r>
          </a:p>
        </p:txBody>
      </p:sp>
      <p:pic>
        <p:nvPicPr>
          <p:cNvPr id="219" name="Picture 10" descr="Logo&#10;&#10;Description automatically generated">
            <a:extLst>
              <a:ext uri="{FF2B5EF4-FFF2-40B4-BE49-F238E27FC236}">
                <a16:creationId xmlns:a16="http://schemas.microsoft.com/office/drawing/2014/main" id="{C0954FC4-124D-CB97-2BF0-B5B430253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61B0568-1838-5690-B7C9-9B6985838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2" r="346" b="346"/>
          <a:stretch/>
        </p:blipFill>
        <p:spPr>
          <a:xfrm>
            <a:off x="3704095" y="2030107"/>
            <a:ext cx="1858511" cy="189609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F57D7C-30D3-D9B4-F35E-B0829D2D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738" y="1883044"/>
            <a:ext cx="1923083" cy="194245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9284CBF-9A8B-3931-230A-3F410E9C2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93" y="2122474"/>
            <a:ext cx="1625423" cy="1732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8105-FDC6-5CB0-B7D2-332866648A83}"/>
              </a:ext>
            </a:extLst>
          </p:cNvPr>
          <p:cNvSpPr txBox="1"/>
          <p:nvPr/>
        </p:nvSpPr>
        <p:spPr>
          <a:xfrm>
            <a:off x="4039185" y="718574"/>
            <a:ext cx="38608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3C4B99"/>
                </a:solidFill>
                <a:ea typeface="+mn-lt"/>
                <a:cs typeface="+mn-lt"/>
              </a:rPr>
              <a:t>GROUP 6</a:t>
            </a:r>
            <a:endParaRPr lang="en-US" sz="4400" b="1">
              <a:solidFill>
                <a:srgbClr val="3C4B99"/>
              </a:solidFill>
              <a:cs typeface="Calibri"/>
            </a:endParaRPr>
          </a:p>
        </p:txBody>
      </p:sp>
      <p:pic>
        <p:nvPicPr>
          <p:cNvPr id="7" name="Picture 7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E137CF0E-F962-ABB4-162E-92174385CC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70" t="11930" r="16172" b="9123"/>
          <a:stretch/>
        </p:blipFill>
        <p:spPr>
          <a:xfrm>
            <a:off x="6612249" y="1943950"/>
            <a:ext cx="1981522" cy="22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86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9EA9-F01E-CF38-A130-0E1C9647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>
                <a:solidFill>
                  <a:srgbClr val="D14A2B"/>
                </a:solidFill>
                <a:cs typeface="Calibri Light"/>
              </a:rPr>
              <a:t>What</a:t>
            </a:r>
            <a:r>
              <a:rPr lang="en-US">
                <a:cs typeface="Calibri Light"/>
              </a:rPr>
              <a:t> </a:t>
            </a:r>
            <a:r>
              <a:rPr lang="en-US" sz="5400" b="1">
                <a:solidFill>
                  <a:srgbClr val="D14A2B"/>
                </a:solidFill>
                <a:cs typeface="Calibri Light"/>
              </a:rPr>
              <a:t>is Mediblend?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A3E32-27FA-0146-0903-85766958E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cs typeface="Calibri" panose="020F0502020204030204"/>
              </a:rPr>
              <a:t>Mediblend</a:t>
            </a:r>
            <a:r>
              <a:rPr lang="en-US">
                <a:cs typeface="Calibri" panose="020F0502020204030204"/>
              </a:rPr>
              <a:t> focuses on building health-based applications to cater to needs of patients and various health care providers</a:t>
            </a:r>
          </a:p>
          <a:p>
            <a:r>
              <a:rPr lang="en-US">
                <a:cs typeface="Calibri" panose="020F0502020204030204"/>
              </a:rPr>
              <a:t>Help in providing solutions to client specific projects</a:t>
            </a:r>
          </a:p>
          <a:p>
            <a:r>
              <a:rPr lang="en-US">
                <a:cs typeface="Calibri" panose="020F0502020204030204"/>
              </a:rPr>
              <a:t>Real time tracking of updates related to confidential medical information</a:t>
            </a:r>
          </a:p>
          <a:p>
            <a:r>
              <a:rPr lang="en-US">
                <a:cs typeface="Calibri" panose="020F0502020204030204"/>
              </a:rPr>
              <a:t>Business Intelligence Reports on demand by participating entities</a:t>
            </a: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A9752472-B4FC-7FB7-8683-7062F8CCF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6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47CE-2008-D63F-713B-49231E19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>
                <a:solidFill>
                  <a:srgbClr val="D14A2B"/>
                </a:solidFill>
                <a:cs typeface="Calibri Ligh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51266-9B8A-DEEC-2557-AD38823C7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26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1800" b="1">
                <a:latin typeface="Calibri Light"/>
                <a:ea typeface="+mn-lt"/>
                <a:cs typeface="+mn-lt"/>
              </a:rPr>
              <a:t>List of Healthcare providers </a:t>
            </a:r>
          </a:p>
          <a:p>
            <a:pPr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1800" b="1">
                <a:latin typeface="Calibri Light"/>
                <a:ea typeface="+mn-lt"/>
                <a:cs typeface="+mn-lt"/>
              </a:rPr>
              <a:t>List of Health insurance providers </a:t>
            </a:r>
          </a:p>
          <a:p>
            <a:pPr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1800" b="1">
                <a:latin typeface="Calibri Light"/>
                <a:ea typeface="+mn-lt"/>
                <a:cs typeface="+mn-lt"/>
              </a:rPr>
              <a:t>Invoice History</a:t>
            </a:r>
            <a:endParaRPr lang="en-US"/>
          </a:p>
          <a:p>
            <a:pPr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1800" b="1">
                <a:latin typeface="Calibri Light"/>
                <a:ea typeface="+mn-lt"/>
                <a:cs typeface="+mn-lt"/>
              </a:rPr>
              <a:t>Medical History </a:t>
            </a:r>
            <a:endParaRPr lang="en-US"/>
          </a:p>
          <a:p>
            <a:pPr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1800" b="1">
                <a:latin typeface="Calibri Light"/>
                <a:ea typeface="+mn-lt"/>
                <a:cs typeface="+mn-lt"/>
              </a:rPr>
              <a:t>Patient history</a:t>
            </a:r>
            <a:endParaRPr lang="en-US"/>
          </a:p>
          <a:p>
            <a:pPr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1800" b="1">
                <a:latin typeface="Calibri Light"/>
                <a:ea typeface="+mn-lt"/>
                <a:cs typeface="+mn-lt"/>
              </a:rPr>
              <a:t>Pharmacies registered in </a:t>
            </a:r>
            <a:r>
              <a:rPr lang="en-US" sz="1800" b="1" err="1">
                <a:latin typeface="Calibri Light"/>
                <a:ea typeface="+mn-lt"/>
                <a:cs typeface="+mn-lt"/>
              </a:rPr>
              <a:t>mediblend</a:t>
            </a:r>
            <a:endParaRPr lang="en-US"/>
          </a:p>
          <a:p>
            <a:pPr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1800" b="1">
                <a:latin typeface="Calibri Light"/>
                <a:ea typeface="+mn-lt"/>
                <a:cs typeface="+mn-lt"/>
              </a:rPr>
              <a:t>Patient details</a:t>
            </a:r>
            <a:endParaRPr lang="en-US"/>
          </a:p>
          <a:p>
            <a:pPr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1800" b="1">
                <a:latin typeface="Calibri Light"/>
                <a:ea typeface="+mn-lt"/>
                <a:cs typeface="+mn-lt"/>
              </a:rPr>
              <a:t>ICD-9 and ICD-10 codes built into database</a:t>
            </a:r>
            <a:endParaRPr lang="en-US"/>
          </a:p>
          <a:p>
            <a:pPr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1800" b="1">
                <a:latin typeface="Calibri Light"/>
                <a:ea typeface="+mn-lt"/>
                <a:cs typeface="+mn-lt"/>
              </a:rPr>
              <a:t>Choice of Database management system: MySQL Workbench</a:t>
            </a:r>
            <a:endParaRPr lang="en-US"/>
          </a:p>
          <a:p>
            <a:pPr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1800" b="1">
                <a:latin typeface="Calibri Light"/>
                <a:ea typeface="+mn-lt"/>
                <a:cs typeface="+mn-lt"/>
              </a:rPr>
              <a:t>Login design and access control based on the role (account) in the application: patient, doctor, pharmacist, insurance representative</a:t>
            </a:r>
            <a:endParaRPr lang="en-US"/>
          </a:p>
          <a:p>
            <a:endParaRPr lang="en-US" sz="1800">
              <a:cs typeface="Calibri"/>
            </a:endParaRPr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80EA32CE-189F-9DD3-606D-24272AF09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5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5F923-BF3B-B200-1202-13B87159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>
                <a:solidFill>
                  <a:srgbClr val="D14A2B"/>
                </a:solidFill>
                <a:cs typeface="Calibri Light"/>
              </a:rPr>
              <a:t>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B4D9-9C58-9A12-4D4E-B80211C00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solidFill>
                  <a:srgbClr val="3C4B99"/>
                </a:solidFill>
                <a:ea typeface="+mn-lt"/>
                <a:cs typeface="+mn-lt"/>
              </a:rPr>
              <a:t>Hardware Costs: </a:t>
            </a:r>
            <a:r>
              <a:rPr lang="en-US">
                <a:ea typeface="+mn-lt"/>
                <a:cs typeface="+mn-lt"/>
              </a:rPr>
              <a:t>Costs related to database servers, desktop computers, tablets/laptops, etc.</a:t>
            </a:r>
          </a:p>
          <a:p>
            <a:r>
              <a:rPr lang="en-US">
                <a:solidFill>
                  <a:srgbClr val="3C4B99"/>
                </a:solidFill>
                <a:ea typeface="+mn-lt"/>
                <a:cs typeface="+mn-lt"/>
              </a:rPr>
              <a:t>DBMS software Costs:</a:t>
            </a:r>
            <a:r>
              <a:rPr lang="en-US">
                <a:ea typeface="+mn-lt"/>
                <a:cs typeface="+mn-lt"/>
              </a:rPr>
              <a:t> Costs related to the application and various interfacing modules in the DBMS.</a:t>
            </a:r>
          </a:p>
          <a:p>
            <a:r>
              <a:rPr lang="en-US">
                <a:solidFill>
                  <a:srgbClr val="3C4B99"/>
                </a:solidFill>
                <a:ea typeface="+mn-lt"/>
                <a:cs typeface="+mn-lt"/>
              </a:rPr>
              <a:t>Tech Support and Implementation Assistance Costs: </a:t>
            </a:r>
            <a:r>
              <a:rPr lang="en-US">
                <a:ea typeface="+mn-lt"/>
                <a:cs typeface="+mn-lt"/>
              </a:rPr>
              <a:t>Costs related to IT Contractor, Attorney, Consultant, Hardware/Network Installation as well as teams dedicated maintenance for the lifecycle of the DB</a:t>
            </a:r>
          </a:p>
          <a:p>
            <a:r>
              <a:rPr lang="en-US">
                <a:solidFill>
                  <a:srgbClr val="3C4B99"/>
                </a:solidFill>
                <a:ea typeface="+mn-lt"/>
                <a:cs typeface="+mn-lt"/>
              </a:rPr>
              <a:t>Training Costs:</a:t>
            </a:r>
            <a:r>
              <a:rPr lang="en-US">
                <a:ea typeface="+mn-lt"/>
                <a:cs typeface="+mn-lt"/>
              </a:rPr>
              <a:t> Training the related physicians, nurses, and office staff to use the new software for inputting, reading, and modifying data.</a:t>
            </a:r>
          </a:p>
          <a:p>
            <a:r>
              <a:rPr lang="en-US">
                <a:solidFill>
                  <a:srgbClr val="3C4B99"/>
                </a:solidFill>
                <a:ea typeface="+mn-lt"/>
                <a:cs typeface="+mn-lt"/>
              </a:rPr>
              <a:t>Additional Maintenance and support fee:</a:t>
            </a:r>
            <a:r>
              <a:rPr lang="en-US">
                <a:ea typeface="+mn-lt"/>
                <a:cs typeface="+mn-lt"/>
              </a:rPr>
              <a:t> Depends on the SLA agreement of the Software firm and Health care provider.</a:t>
            </a:r>
          </a:p>
          <a:p>
            <a:r>
              <a:rPr lang="en-US">
                <a:solidFill>
                  <a:srgbClr val="3C4B99"/>
                </a:solidFill>
                <a:ea typeface="+mn-lt"/>
                <a:cs typeface="+mn-lt"/>
              </a:rPr>
              <a:t>Marketing</a:t>
            </a:r>
            <a:r>
              <a:rPr lang="en-US">
                <a:ea typeface="+mn-lt"/>
                <a:cs typeface="+mn-lt"/>
              </a:rPr>
              <a:t> is required for organizations and patients to adopt the application</a:t>
            </a: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86314F62-0081-43E6-37F9-93F56D177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9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C7E4-7BB1-CED0-4FF9-4F1976B0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>
                <a:solidFill>
                  <a:srgbClr val="D14A2B"/>
                </a:solidFill>
                <a:cs typeface="Calibri Light"/>
              </a:rPr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483F-270C-9021-54EA-E7E1588DD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>
                <a:cs typeface="Calibri"/>
              </a:rPr>
              <a:t>Patients have </a:t>
            </a:r>
            <a:r>
              <a:rPr lang="en-US">
                <a:solidFill>
                  <a:srgbClr val="3C4B99"/>
                </a:solidFill>
                <a:cs typeface="Calibri"/>
              </a:rPr>
              <a:t>quick and easy access to medical history</a:t>
            </a:r>
            <a:r>
              <a:rPr lang="en-US">
                <a:cs typeface="Calibri"/>
              </a:rPr>
              <a:t> when needing to supply new providers with their medical history </a:t>
            </a:r>
            <a:endParaRPr lang="en-US"/>
          </a:p>
          <a:p>
            <a:r>
              <a:rPr lang="en-US">
                <a:cs typeface="Calibri"/>
              </a:rPr>
              <a:t>Can </a:t>
            </a:r>
            <a:r>
              <a:rPr lang="en-US">
                <a:solidFill>
                  <a:srgbClr val="3C4B99"/>
                </a:solidFill>
                <a:cs typeface="Calibri"/>
              </a:rPr>
              <a:t>speed up admissions into medical offices</a:t>
            </a:r>
            <a:r>
              <a:rPr lang="en-US">
                <a:cs typeface="Calibri"/>
              </a:rPr>
              <a:t> such as emergency rooms as some patients struggle to remember their medical history</a:t>
            </a:r>
            <a:endParaRPr lang="en-US"/>
          </a:p>
          <a:p>
            <a:r>
              <a:rPr lang="en-US">
                <a:solidFill>
                  <a:srgbClr val="3C4B99"/>
                </a:solidFill>
                <a:cs typeface="Calibri"/>
              </a:rPr>
              <a:t>Payment management would be easier </a:t>
            </a:r>
            <a:r>
              <a:rPr lang="en-US">
                <a:cs typeface="Calibri"/>
              </a:rPr>
              <a:t>as oftentimes different medical offices use different apps to pay bills </a:t>
            </a:r>
            <a:endParaRPr lang="en-US"/>
          </a:p>
          <a:p>
            <a:r>
              <a:rPr lang="en-US">
                <a:solidFill>
                  <a:srgbClr val="3C4B99"/>
                </a:solidFill>
                <a:cs typeface="Calibri"/>
              </a:rPr>
              <a:t>Increased transparency</a:t>
            </a:r>
            <a:r>
              <a:rPr lang="en-US">
                <a:cs typeface="Calibri"/>
              </a:rPr>
              <a:t> patients now have more access to medication info, detailed surgical procedures, and other health related information in their chart </a:t>
            </a:r>
            <a:endParaRPr lang="en-US"/>
          </a:p>
          <a:p>
            <a:r>
              <a:rPr lang="en-US">
                <a:cs typeface="Calibri"/>
              </a:rPr>
              <a:t>Patients can </a:t>
            </a:r>
            <a:r>
              <a:rPr lang="en-US">
                <a:solidFill>
                  <a:srgbClr val="3C4B99"/>
                </a:solidFill>
                <a:cs typeface="Calibri"/>
              </a:rPr>
              <a:t>track their health history</a:t>
            </a:r>
            <a:r>
              <a:rPr lang="en-US">
                <a:cs typeface="Calibri"/>
              </a:rPr>
              <a:t> to avoid any incurable illness</a:t>
            </a:r>
            <a:endParaRPr lang="en-US"/>
          </a:p>
          <a:p>
            <a:r>
              <a:rPr lang="en-US">
                <a:solidFill>
                  <a:srgbClr val="3C4B99"/>
                </a:solidFill>
                <a:cs typeface="Calibri"/>
              </a:rPr>
              <a:t>Insurance and billing information</a:t>
            </a:r>
            <a:r>
              <a:rPr lang="en-US">
                <a:cs typeface="Calibri"/>
              </a:rPr>
              <a:t> is transparent as oftentimes patients are left in the dark about how or why there are certain charges and must go on a scavenger hunt with the hospital, provider and insurance company to get an answer</a:t>
            </a:r>
            <a:endParaRPr lang="en-US"/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A8AA132E-1B1E-6307-A55F-4CAFEA1C6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17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1ADF-9BA4-DF12-CAEE-4D492A8B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>
                <a:solidFill>
                  <a:srgbClr val="D14A2B"/>
                </a:solidFill>
                <a:cs typeface="Calibri Light"/>
              </a:rPr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3D614-2CEA-594C-F8A6-1085FEE4D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solidFill>
                  <a:srgbClr val="3C4B99"/>
                </a:solidFill>
                <a:ea typeface="+mn-lt"/>
                <a:cs typeface="+mn-lt"/>
              </a:rPr>
              <a:t>High upfront cost.</a:t>
            </a:r>
            <a:r>
              <a:rPr lang="en-US">
                <a:ea typeface="+mn-lt"/>
                <a:cs typeface="+mn-lt"/>
              </a:rPr>
              <a:t> the initial capital is high, can work in a scalable custom solution.</a:t>
            </a:r>
          </a:p>
          <a:p>
            <a:r>
              <a:rPr lang="en-US">
                <a:solidFill>
                  <a:srgbClr val="3C4B99"/>
                </a:solidFill>
                <a:ea typeface="+mn-lt"/>
                <a:cs typeface="+mn-lt"/>
              </a:rPr>
              <a:t>Change in government policies and framework</a:t>
            </a:r>
            <a:r>
              <a:rPr lang="en-US">
                <a:ea typeface="+mn-lt"/>
                <a:cs typeface="+mn-lt"/>
              </a:rPr>
              <a:t> regarding privacy and security can lead to unexpected costs in refreshing database structure</a:t>
            </a:r>
          </a:p>
          <a:p>
            <a:r>
              <a:rPr lang="en-US">
                <a:solidFill>
                  <a:srgbClr val="3C4B99"/>
                </a:solidFill>
                <a:ea typeface="+mn-lt"/>
                <a:cs typeface="+mn-lt"/>
              </a:rPr>
              <a:t>Security</a:t>
            </a:r>
            <a:r>
              <a:rPr lang="en-US">
                <a:ea typeface="+mn-lt"/>
                <a:cs typeface="+mn-lt"/>
              </a:rPr>
              <a:t> is important to keep hackers out of reach of sensitive patient information.</a:t>
            </a:r>
          </a:p>
          <a:p>
            <a:r>
              <a:rPr lang="en-US">
                <a:solidFill>
                  <a:srgbClr val="3C4B99"/>
                </a:solidFill>
                <a:ea typeface="+mn-lt"/>
                <a:cs typeface="+mn-lt"/>
              </a:rPr>
              <a:t>Resistance</a:t>
            </a:r>
            <a:r>
              <a:rPr lang="en-US">
                <a:ea typeface="+mn-lt"/>
                <a:cs typeface="+mn-lt"/>
              </a:rPr>
              <a:t> from patients to adopt the platform due to privacy concerns related to misuse of personal data and sharing without their consent (or issuing a weak blanket consent form). This can be made more transparent by notifying the patient who and when their records are accessed as well as the reasoning.</a:t>
            </a:r>
          </a:p>
          <a:p>
            <a:r>
              <a:rPr lang="en-US">
                <a:solidFill>
                  <a:srgbClr val="3C4B99"/>
                </a:solidFill>
                <a:ea typeface="+mn-lt"/>
                <a:cs typeface="+mn-lt"/>
              </a:rPr>
              <a:t>Errors</a:t>
            </a:r>
            <a:r>
              <a:rPr lang="en-US">
                <a:ea typeface="+mn-lt"/>
                <a:cs typeface="+mn-lt"/>
              </a:rPr>
              <a:t> in software that can lead to data corruption, data leaks, or billing mishaps </a:t>
            </a:r>
          </a:p>
          <a:p>
            <a:endParaRPr lang="en-US">
              <a:cs typeface="Calibri"/>
            </a:endParaRPr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7247B062-C829-B2D5-397D-0763B1F19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" r="-90"/>
          <a:stretch/>
        </p:blipFill>
        <p:spPr>
          <a:xfrm>
            <a:off x="9353413" y="200937"/>
            <a:ext cx="260595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5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DD65B23-C59F-D6B6-D790-665116D71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1738" y="4347"/>
            <a:ext cx="8889786" cy="685258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700A00-6856-38DE-DB10-D084FC4B80F2}"/>
              </a:ext>
            </a:extLst>
          </p:cNvPr>
          <p:cNvSpPr txBox="1">
            <a:spLocks/>
          </p:cNvSpPr>
          <p:nvPr/>
        </p:nvSpPr>
        <p:spPr>
          <a:xfrm>
            <a:off x="221856" y="504038"/>
            <a:ext cx="4136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rgbClr val="D14A2B"/>
                </a:solidFill>
                <a:cs typeface="Calibri Light"/>
              </a:rPr>
              <a:t>Project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832100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9</Notes>
  <HiddenSlides>8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What is Mediblend?</vt:lpstr>
      <vt:lpstr>Requirements</vt:lpstr>
      <vt:lpstr>Cost</vt:lpstr>
      <vt:lpstr>Benefits</vt:lpstr>
      <vt:lpstr>Risks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Lookup patient and their health insurance details</vt:lpstr>
      <vt:lpstr>PowerPoint Presentation</vt:lpstr>
      <vt:lpstr>Lookup patient's immunization for history on vaccines and recommend new</vt:lpstr>
      <vt:lpstr>PowerPoint Presentation</vt:lpstr>
      <vt:lpstr>Lookup patient's balance and amount due</vt:lpstr>
      <vt:lpstr>PowerPoint Presentation</vt:lpstr>
      <vt:lpstr>Lookup patient and their healthcare provider name and specialization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Next steps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2022-11-28T04:54:33Z</dcterms:created>
  <dcterms:modified xsi:type="dcterms:W3CDTF">2022-12-24T22:09:28Z</dcterms:modified>
</cp:coreProperties>
</file>